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83" r:id="rId3"/>
    <p:sldId id="271" r:id="rId4"/>
    <p:sldId id="282" r:id="rId5"/>
    <p:sldId id="278" r:id="rId6"/>
    <p:sldId id="279" r:id="rId7"/>
    <p:sldId id="273" r:id="rId8"/>
    <p:sldId id="280" r:id="rId9"/>
    <p:sldId id="281" r:id="rId10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3CFA"/>
    <a:srgbClr val="3737FF"/>
    <a:srgbClr val="686DCE"/>
    <a:srgbClr val="4F9FE7"/>
    <a:srgbClr val="5069E6"/>
    <a:srgbClr val="E67C7F"/>
    <a:srgbClr val="F1960F"/>
    <a:srgbClr val="F969DE"/>
    <a:srgbClr val="0000A2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324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ACDA9-9193-4CE4-B57E-1D4B2EC13EAC}" type="datetimeFigureOut">
              <a:rPr kumimoji="1" lang="ja-JP" altLang="en-US" smtClean="0"/>
              <a:t>2016/2/2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5DC9F-4AD7-47A6-9252-1885174C52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18646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B7B96E-57A5-4717-80A9-07A382366A17}" type="datetimeFigureOut">
              <a:rPr kumimoji="1" lang="ja-JP" altLang="en-US" smtClean="0"/>
              <a:t>2016/2/2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A3F1CF-6B60-4AA0-AD16-9826531792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5568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3F1CF-6B60-4AA0-AD16-9826531792A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5373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A0C2-8DDA-422E-94D6-A5A43828F4D9}" type="datetime1">
              <a:rPr kumimoji="1" lang="ja-JP" altLang="en-US" smtClean="0"/>
              <a:t>2016/2/2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85DB024-DCB6-4427-8A7A-534DD7F5DFC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Rectangle 25"/>
          <p:cNvSpPr>
            <a:spLocks noChangeArrowheads="1"/>
          </p:cNvSpPr>
          <p:nvPr userDrawn="1"/>
        </p:nvSpPr>
        <p:spPr bwMode="auto">
          <a:xfrm>
            <a:off x="106363" y="6627813"/>
            <a:ext cx="411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800" b="1" dirty="0" smtClean="0"/>
              <a:t>© 2015 Brother Enterprise, Ltd. All Rights Reserved.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E03A0-15AB-4F44-B6C1-DDA02FDAE759}" type="datetime1">
              <a:rPr kumimoji="1" lang="ja-JP" altLang="en-US" smtClean="0"/>
              <a:t>2016/2/2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B024-DCB6-4427-8A7A-534DD7F5DF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2597-8B1E-48AC-8749-3541EF8A1549}" type="datetime1">
              <a:rPr kumimoji="1" lang="ja-JP" altLang="en-US" smtClean="0"/>
              <a:t>2016/2/2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B024-DCB6-4427-8A7A-534DD7F5DF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3BD1-2401-41A8-B811-DCC391D95C21}" type="datetime1">
              <a:rPr kumimoji="1" lang="ja-JP" altLang="en-US" smtClean="0"/>
              <a:t>2016/2/2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B024-DCB6-4427-8A7A-534DD7F5DF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2462-CFF5-4098-B6E1-58286A3AEF00}" type="datetime1">
              <a:rPr kumimoji="1" lang="ja-JP" altLang="en-US" smtClean="0"/>
              <a:t>2016/2/2</a:t>
            </a:fld>
            <a:endParaRPr kumimoji="1" lang="ja-JP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DB024-DCB6-4427-8A7A-534DD7F5DFC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F88E-7D65-4436-94C8-87F1FBE9BFCF}" type="datetime1">
              <a:rPr kumimoji="1" lang="ja-JP" altLang="en-US" smtClean="0"/>
              <a:t>2016/2/2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B024-DCB6-4427-8A7A-534DD7F5DF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04DB-5412-48F4-972F-1D8894E8FB60}" type="datetime1">
              <a:rPr kumimoji="1" lang="ja-JP" altLang="en-US" smtClean="0"/>
              <a:t>2016/2/2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B024-DCB6-4427-8A7A-534DD7F5DF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F773-4901-4D17-B1D8-12A27A78F1D5}" type="datetime1">
              <a:rPr kumimoji="1" lang="ja-JP" altLang="en-US" smtClean="0"/>
              <a:t>2016/2/2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B024-DCB6-4427-8A7A-534DD7F5DF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C5D9-3380-40EA-99EC-83FD90913FAA}" type="datetime1">
              <a:rPr kumimoji="1" lang="ja-JP" altLang="en-US" smtClean="0"/>
              <a:t>2016/2/2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B024-DCB6-4427-8A7A-534DD7F5DF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25ABC-0B70-407D-A272-7A6AAA22EF34}" type="datetime1">
              <a:rPr kumimoji="1" lang="ja-JP" altLang="en-US" smtClean="0"/>
              <a:t>2016/2/2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B024-DCB6-4427-8A7A-534DD7F5DFC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F6323-DD56-449F-8884-2F40303934FB}" type="datetime1">
              <a:rPr kumimoji="1" lang="ja-JP" altLang="en-US" smtClean="0"/>
              <a:t>2016/2/2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85DB024-DCB6-4427-8A7A-534DD7F5DFC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204FF25-EC3B-4492-B250-1F1BF47ACADE}" type="datetime1">
              <a:rPr kumimoji="1" lang="ja-JP" altLang="en-US" smtClean="0"/>
              <a:t>2016/2/2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185DB024-DCB6-4427-8A7A-534DD7F5DFC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25"/>
          <p:cNvSpPr>
            <a:spLocks noChangeArrowheads="1"/>
          </p:cNvSpPr>
          <p:nvPr userDrawn="1"/>
        </p:nvSpPr>
        <p:spPr bwMode="auto">
          <a:xfrm>
            <a:off x="106363" y="6627813"/>
            <a:ext cx="411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800" b="1" dirty="0" smtClean="0"/>
              <a:t>© 2015 Brother Enterprise, Ltd. All Rights 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kumimoji="1"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emf"/><Relationship Id="rId7" Type="http://schemas.openxmlformats.org/officeDocument/2006/relationships/image" Target="../media/image15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/>
          <p:cNvGrpSpPr/>
          <p:nvPr/>
        </p:nvGrpSpPr>
        <p:grpSpPr>
          <a:xfrm>
            <a:off x="2211088" y="4654552"/>
            <a:ext cx="4264025" cy="814388"/>
            <a:chOff x="2211088" y="4210050"/>
            <a:chExt cx="4264025" cy="814388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3203276" y="4268788"/>
              <a:ext cx="3271837" cy="755650"/>
              <a:chOff x="1908" y="3096"/>
              <a:chExt cx="2061" cy="476"/>
            </a:xfrm>
          </p:grpSpPr>
          <p:pic>
            <p:nvPicPr>
              <p:cNvPr id="7" name="Picture 7" descr="エンタープライズロゴ横40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8" y="3096"/>
                <a:ext cx="2061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Text Box 8"/>
              <p:cNvSpPr txBox="1">
                <a:spLocks noChangeArrowheads="1"/>
              </p:cNvSpPr>
              <p:nvPr/>
            </p:nvSpPr>
            <p:spPr bwMode="auto">
              <a:xfrm>
                <a:off x="2091" y="3339"/>
                <a:ext cx="1785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18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商品企画部　商品企画Ｇ</a:t>
                </a:r>
              </a:p>
            </p:txBody>
          </p:sp>
        </p:grpSp>
        <p:pic>
          <p:nvPicPr>
            <p:cNvPr id="9" name="Picture 7" descr="http://apngoap166/brgp/bepweb/template/DocLib4/01.%20BEP_logo.bm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1088" y="4210050"/>
              <a:ext cx="8096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テキスト ボックス 3"/>
          <p:cNvSpPr txBox="1"/>
          <p:nvPr/>
        </p:nvSpPr>
        <p:spPr>
          <a:xfrm>
            <a:off x="-224739" y="1916832"/>
            <a:ext cx="9361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多機能ＬＥＤ</a:t>
            </a:r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ライト</a:t>
            </a:r>
            <a:r>
              <a:rPr kumimoji="1" lang="ja-JP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ＭＡｍｏｒｉａ</a:t>
            </a:r>
            <a:endParaRPr kumimoji="1" lang="en-US" altLang="ja-JP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（マモリア）　</a:t>
            </a:r>
            <a:endParaRPr kumimoji="1" lang="en-US" altLang="ja-JP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製品の</a:t>
            </a:r>
            <a:r>
              <a:rPr kumimoji="1" lang="ja-JP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ご紹介</a:t>
            </a:r>
            <a:endParaRPr kumimoji="1" lang="ja-JP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355976" y="6525344"/>
            <a:ext cx="36004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49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19" y="3573016"/>
            <a:ext cx="3875677" cy="283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80000" cy="576000"/>
          </a:xfrm>
          <a:solidFill>
            <a:srgbClr val="0070C0"/>
          </a:solidFill>
        </p:spPr>
        <p:txBody>
          <a:bodyPr anchor="b">
            <a:noAutofit/>
          </a:bodyPr>
          <a:lstStyle/>
          <a:p>
            <a:r>
              <a:rPr kumimoji="1" lang="ja-JP" altLang="en-US" sz="2800" dirty="0" smtClean="0">
                <a:solidFill>
                  <a:schemeClr val="bg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防災意識と防災市場（防災ライト）</a:t>
            </a:r>
            <a:endParaRPr kumimoji="1" lang="ja-JP" altLang="en-US" sz="2800" dirty="0">
              <a:solidFill>
                <a:schemeClr val="bg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949280"/>
            <a:ext cx="2880320" cy="53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正方形/長方形 11"/>
          <p:cNvSpPr/>
          <p:nvPr/>
        </p:nvSpPr>
        <p:spPr>
          <a:xfrm>
            <a:off x="4932040" y="6259378"/>
            <a:ext cx="40191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出展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図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</a:t>
            </a:r>
            <a:r>
              <a:rPr lang="en-US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㈱ゼンリン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「防災意識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調査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２０１４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」</a:t>
            </a:r>
            <a:endParaRPr lang="en-US" altLang="ja-JP" sz="10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</a:t>
            </a:r>
            <a:r>
              <a:rPr lang="en-US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図２</a:t>
            </a:r>
            <a:r>
              <a:rPr lang="en-US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内閣府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政府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広報室</a:t>
            </a:r>
            <a:endParaRPr lang="en-US" altLang="ja-JP" sz="10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防災に関する世論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調査　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住民が大地震に備えてとっている対策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」</a:t>
            </a:r>
            <a:endParaRPr lang="en-US" altLang="ja-JP" sz="10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 flipV="1">
            <a:off x="1067732" y="4149080"/>
            <a:ext cx="1008112" cy="495510"/>
          </a:xfrm>
          <a:prstGeom prst="straightConnector1">
            <a:avLst/>
          </a:prstGeom>
          <a:ln w="762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http://www.zenrin.co.jp/magazine/140925/img/0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04" y="1087825"/>
            <a:ext cx="4103077" cy="256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正方形/長方形 16"/>
          <p:cNvSpPr/>
          <p:nvPr/>
        </p:nvSpPr>
        <p:spPr>
          <a:xfrm>
            <a:off x="4355976" y="6525344"/>
            <a:ext cx="36004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2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92" y="764704"/>
            <a:ext cx="1114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図１</a:t>
            </a: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5496" y="615601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図２</a:t>
            </a: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683568" y="1196752"/>
            <a:ext cx="2016224" cy="23762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932040" y="1990581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東日本大震災をきっかけに</a:t>
            </a:r>
            <a:endParaRPr kumimoji="1"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防災に対する意識が大きく上昇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932040" y="4438853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懐中電灯（防災ライト）は最上位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しかも年々増加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二等辺三角形 6"/>
          <p:cNvSpPr/>
          <p:nvPr/>
        </p:nvSpPr>
        <p:spPr>
          <a:xfrm rot="5400000">
            <a:off x="4001894" y="2053511"/>
            <a:ext cx="1369531" cy="37333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二等辺三角形 19"/>
          <p:cNvSpPr/>
          <p:nvPr/>
        </p:nvSpPr>
        <p:spPr>
          <a:xfrm rot="5400000">
            <a:off x="4001894" y="4501783"/>
            <a:ext cx="1369531" cy="37333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矢印コネクタ 23"/>
          <p:cNvCxnSpPr/>
          <p:nvPr/>
        </p:nvCxnSpPr>
        <p:spPr>
          <a:xfrm>
            <a:off x="1691680" y="5439636"/>
            <a:ext cx="0" cy="509644"/>
          </a:xfrm>
          <a:prstGeom prst="straightConnector1">
            <a:avLst/>
          </a:prstGeom>
          <a:ln w="762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76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80000" cy="576064"/>
          </a:xfrm>
          <a:solidFill>
            <a:srgbClr val="0070C0"/>
          </a:solidFill>
        </p:spPr>
        <p:txBody>
          <a:bodyPr anchor="b">
            <a:noAutofit/>
          </a:bodyPr>
          <a:lstStyle/>
          <a:p>
            <a:r>
              <a:rPr kumimoji="1" lang="ja-JP" altLang="en-US" sz="2800" dirty="0" smtClean="0">
                <a:solidFill>
                  <a:schemeClr val="bg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防災ライト</a:t>
            </a:r>
            <a:r>
              <a:rPr lang="ja-JP" altLang="en-US" sz="2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</a:t>
            </a:r>
            <a:r>
              <a:rPr kumimoji="1" lang="ja-JP" altLang="en-US" sz="2800" dirty="0" smtClean="0">
                <a:solidFill>
                  <a:schemeClr val="bg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現状・課題</a:t>
            </a:r>
            <a:endParaRPr kumimoji="1" lang="ja-JP" altLang="en-US" sz="2800" dirty="0">
              <a:solidFill>
                <a:schemeClr val="bg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下矢印 12"/>
          <p:cNvSpPr/>
          <p:nvPr/>
        </p:nvSpPr>
        <p:spPr>
          <a:xfrm rot="16200000">
            <a:off x="4049941" y="2186861"/>
            <a:ext cx="1692189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220072" y="2023100"/>
            <a:ext cx="338437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u="wavyHeavy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″</a:t>
            </a:r>
            <a:r>
              <a:rPr lang="ja-JP" altLang="en-US" sz="2800" b="1" u="wavyHeavy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いざ</a:t>
            </a:r>
            <a:r>
              <a:rPr lang="en-US" altLang="ja-JP" sz="2800" b="1" u="wavyHeavy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″</a:t>
            </a:r>
            <a:r>
              <a:rPr lang="ja-JP" altLang="en-US" sz="2400" b="1" u="wavyHeavy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というとき</a:t>
            </a:r>
            <a:r>
              <a:rPr kumimoji="1" lang="ja-JP" altLang="en-US" sz="2400" b="1" u="wavyHeavy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</a:t>
            </a:r>
            <a:endParaRPr kumimoji="1" lang="en-US" altLang="ja-JP" sz="2400" b="1" u="wavyHeavy" dirty="0" smtClean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2400" b="1" u="wavyHeavy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すぐに役立たない</a:t>
            </a:r>
            <a:endParaRPr kumimoji="1" lang="en-US" altLang="ja-JP" sz="2400" b="1" u="wavyHeavy" dirty="0" smtClean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endParaRPr kumimoji="1" lang="ja-JP" altLang="en-US" sz="2400" b="1" u="wavyHeavy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1403648" y="4149080"/>
            <a:ext cx="6264696" cy="2016224"/>
          </a:xfrm>
          <a:prstGeom prst="roundRect">
            <a:avLst/>
          </a:prstGeom>
          <a:solidFill>
            <a:srgbClr val="3737F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sz="2400" u="sng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主な原因</a:t>
            </a:r>
            <a:endParaRPr lang="en-US" altLang="ja-JP" sz="2400" u="sng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endParaRPr kumimoji="1" lang="en-US" altLang="ja-JP" sz="1000" u="sng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１．</a:t>
            </a: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『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懐中電灯＝非常時に使用するもの</a:t>
            </a: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』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という</a:t>
            </a:r>
            <a:endParaRPr kumimoji="1"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イメージが強く、利用頻度が低いと考える人が多い。</a:t>
            </a:r>
            <a:endParaRPr kumimoji="1"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２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．普段の場所と異なる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所に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しまい込んでしまうこと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endParaRPr kumimoji="1"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本当に必要な時にすぐに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使用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出来ない。</a:t>
            </a:r>
            <a:endParaRPr kumimoji="1"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kumimoji="1"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355976" y="6525344"/>
            <a:ext cx="36004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3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331912" y="1421160"/>
            <a:ext cx="4096072" cy="2079848"/>
          </a:xfrm>
          <a:prstGeom prst="roundRect">
            <a:avLst/>
          </a:prstGeom>
          <a:solidFill>
            <a:srgbClr val="3737F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ja-JP" altLang="en-US" sz="2400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課題</a:t>
            </a:r>
            <a:endParaRPr lang="en-US" altLang="ja-JP" sz="2400" u="sng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kumimoji="1" lang="en-US" altLang="ja-JP" sz="12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①非常用にも関わらず手元にない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②棚や非常持出袋にしまっている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③購入したが保管場所を忘れる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④いざ使うと電池が切れて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いる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046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solidFill>
            <a:srgbClr val="0070C0"/>
          </a:solidFill>
        </p:spPr>
        <p:txBody>
          <a:bodyPr anchor="t">
            <a:noAutofit/>
          </a:bodyPr>
          <a:lstStyle/>
          <a:p>
            <a:r>
              <a:rPr kumimoji="1" lang="ja-JP" altLang="en-US" sz="2800" dirty="0" smtClean="0">
                <a:solidFill>
                  <a:schemeClr val="bg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防災</a:t>
            </a:r>
            <a:r>
              <a:rPr lang="ja-JP" altLang="en-US" sz="28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ライトの現状・課題をマモリアが変える</a:t>
            </a:r>
            <a:endParaRPr kumimoji="1" lang="ja-JP" altLang="en-US" sz="2800" dirty="0">
              <a:solidFill>
                <a:schemeClr val="bg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下矢印 12"/>
          <p:cNvSpPr/>
          <p:nvPr/>
        </p:nvSpPr>
        <p:spPr>
          <a:xfrm rot="16200000">
            <a:off x="3461550" y="2069849"/>
            <a:ext cx="1530170" cy="504056"/>
          </a:xfrm>
          <a:prstGeom prst="downArrow">
            <a:avLst>
              <a:gd name="adj1" fmla="val 50000"/>
              <a:gd name="adj2" fmla="val 521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835696" y="3861048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u="wavyHeavy" dirty="0" smtClean="0">
                <a:solidFill>
                  <a:srgbClr val="0000A2"/>
                </a:solidFill>
                <a:uFill>
                  <a:solidFill>
                    <a:srgbClr val="FF0000"/>
                  </a:solidFill>
                </a:u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マモリアで「イツモ防災」</a:t>
            </a:r>
            <a:endParaRPr lang="en-US" altLang="ja-JP" sz="2800" b="1" u="wavyHeavy" dirty="0" smtClean="0">
              <a:solidFill>
                <a:srgbClr val="0000A2"/>
              </a:solidFill>
              <a:uFill>
                <a:solidFill>
                  <a:srgbClr val="FF0000"/>
                </a:solidFill>
              </a:u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4788024" y="980728"/>
            <a:ext cx="3816424" cy="249385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u="sng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期待できる効果予測</a:t>
            </a:r>
            <a:endParaRPr lang="en-US" altLang="ja-JP" sz="2400" b="1" u="sng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endParaRPr lang="en-US" altLang="ja-JP" sz="2400" b="1" u="sng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防災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ライトの新たな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需要創出、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拡大に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期待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en-US" altLang="ja-JP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355976" y="6525344"/>
            <a:ext cx="36004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3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395536" y="980728"/>
            <a:ext cx="3168352" cy="249385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解決</a:t>
            </a:r>
            <a:r>
              <a:rPr lang="ja-JP" altLang="en-US" sz="2400" b="1" u="sng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策</a:t>
            </a:r>
            <a:endParaRPr lang="en-US" altLang="ja-JP" sz="2400" b="1" u="sng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日常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生活のシーン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で普段使用できれば、防災ライトが身近で、“いざ”という時に活用でき、安全、安心に寄与する商品になる。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004048" y="6423139"/>
            <a:ext cx="38884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出展：「イツモ防災」　大阪大学教授　渥美公秀氏提唱</a:t>
            </a:r>
            <a:endParaRPr lang="en-US" altLang="ja-JP" sz="10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755576" y="4556014"/>
            <a:ext cx="7488832" cy="1465274"/>
          </a:xfrm>
          <a:prstGeom prst="roundRect">
            <a:avLst/>
          </a:prstGeom>
          <a:solidFill>
            <a:srgbClr val="F1960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『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イツモ</a:t>
            </a:r>
            <a: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』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行っていること、</a:t>
            </a:r>
            <a: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『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イツモ</a:t>
            </a:r>
            <a: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』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使っているものが防災に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つながる。</a:t>
            </a:r>
            <a: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『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イツモ</a:t>
            </a:r>
            <a: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』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の生活の中に、防災につながる事柄をそっと準備しておくこと。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467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solidFill>
            <a:srgbClr val="0070C0"/>
          </a:solidFill>
        </p:spPr>
        <p:txBody>
          <a:bodyPr anchor="ctr">
            <a:noAutofit/>
          </a:bodyPr>
          <a:lstStyle/>
          <a:p>
            <a:r>
              <a:rPr lang="ja-JP" altLang="en-US" sz="2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マモリア</a:t>
            </a:r>
            <a:r>
              <a:rPr kumimoji="1" lang="ja-JP" altLang="en-US" sz="2800" dirty="0" smtClean="0">
                <a:solidFill>
                  <a:schemeClr val="bg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製品概要</a:t>
            </a:r>
            <a:endParaRPr kumimoji="1" lang="ja-JP" altLang="en-US" sz="2800" dirty="0">
              <a:solidFill>
                <a:schemeClr val="bg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10922" y="836712"/>
            <a:ext cx="8681558" cy="923330"/>
          </a:xfrm>
          <a:prstGeom prst="rect">
            <a:avLst/>
          </a:prstGeom>
          <a:solidFill>
            <a:srgbClr val="E67C7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『</a:t>
            </a:r>
            <a:r>
              <a:rPr kumimoji="1" lang="ja-JP" altLang="en-US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防災製品を身近に</a:t>
            </a:r>
            <a:r>
              <a:rPr kumimoji="1" lang="en-US" altLang="ja-JP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』</a:t>
            </a:r>
            <a:r>
              <a:rPr kumimoji="1" lang="ja-JP" altLang="en-US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をコンセプトに</a:t>
            </a:r>
            <a:r>
              <a:rPr lang="ja-JP" altLang="en-US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endParaRPr lang="en-US" altLang="ja-JP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en-US" altLang="ja-JP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『</a:t>
            </a:r>
            <a:r>
              <a:rPr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いつも使っているから、いざという時</a:t>
            </a:r>
            <a:r>
              <a:rPr lang="ja-JP" altLang="en-US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にも役に立つ、</a:t>
            </a:r>
            <a:endParaRPr lang="en-US" altLang="ja-JP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防災</a:t>
            </a:r>
            <a:r>
              <a:rPr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製品らしく</a:t>
            </a:r>
            <a:r>
              <a:rPr lang="ja-JP" altLang="en-US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ない</a:t>
            </a:r>
            <a:r>
              <a:rPr kumimoji="1" lang="ja-JP" altLang="en-US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デザイン性</a:t>
            </a:r>
            <a:r>
              <a:rPr kumimoji="1" lang="en-US" altLang="ja-JP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』</a:t>
            </a:r>
            <a:r>
              <a:rPr kumimoji="1" lang="ja-JP" altLang="en-US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を持った防災ライト</a:t>
            </a:r>
            <a:endParaRPr kumimoji="1" lang="ja-JP" altLang="en-US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146660" y="5805264"/>
            <a:ext cx="8606243" cy="807152"/>
          </a:xfrm>
          <a:prstGeom prst="roundRect">
            <a:avLst/>
          </a:prstGeom>
          <a:solidFill>
            <a:srgbClr val="E67C7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u="sng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色は「グレー」「ピンク</a:t>
            </a:r>
            <a:r>
              <a:rPr lang="ja-JP" altLang="en-US" u="sng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」「</a:t>
            </a:r>
            <a:r>
              <a:rPr kumimoji="1" lang="ja-JP" altLang="en-US" u="sng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ブルー」の</a:t>
            </a:r>
            <a:r>
              <a:rPr kumimoji="1" lang="en-US" altLang="ja-JP" u="sng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kumimoji="1" lang="ja-JP" altLang="en-US" u="sng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種類になりました。</a:t>
            </a:r>
            <a:endParaRPr kumimoji="1" lang="en-US" altLang="ja-JP" u="sng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玄関・廊下・寝室のみならず、子供部屋やキッチン等でも是非ご利用ください。</a:t>
            </a:r>
            <a:endParaRPr kumimoji="1"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610" y="1863359"/>
            <a:ext cx="1614487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63359"/>
            <a:ext cx="1614487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89" y="1854595"/>
            <a:ext cx="1538287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正方形/長方形 14"/>
          <p:cNvSpPr/>
          <p:nvPr/>
        </p:nvSpPr>
        <p:spPr>
          <a:xfrm>
            <a:off x="4350715" y="6612417"/>
            <a:ext cx="36004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4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059832" y="5456257"/>
            <a:ext cx="1800200" cy="276999"/>
          </a:xfrm>
          <a:prstGeom prst="rect">
            <a:avLst/>
          </a:prstGeom>
          <a:solidFill>
            <a:srgbClr val="F969DE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2016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月下旬発売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67544" y="5456257"/>
            <a:ext cx="1529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2015</a:t>
            </a:r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kumimoji="1"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9</a:t>
            </a:r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月発売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940152" y="5456257"/>
            <a:ext cx="1800200" cy="276999"/>
          </a:xfrm>
          <a:prstGeom prst="rect">
            <a:avLst/>
          </a:prstGeom>
          <a:solidFill>
            <a:srgbClr val="5069E6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2016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月下旬発売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172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4"/>
          <p:cNvSpPr>
            <a:spLocks noGrp="1"/>
          </p:cNvSpPr>
          <p:nvPr>
            <p:ph sz="half" idx="2"/>
          </p:nvPr>
        </p:nvSpPr>
        <p:spPr>
          <a:xfrm>
            <a:off x="1009747" y="4775252"/>
            <a:ext cx="6264696" cy="9361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1800" b="1" u="sng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■</a:t>
            </a:r>
            <a:r>
              <a:rPr kumimoji="1" lang="ja-JP" altLang="en-US" sz="1800" b="1" u="sng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地震が起こると自動点灯！</a:t>
            </a:r>
            <a:endParaRPr kumimoji="1" lang="en-US" altLang="ja-JP" sz="1800" b="1" u="sng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lnSpc>
                <a:spcPts val="1300"/>
              </a:lnSpc>
              <a:buNone/>
            </a:pPr>
            <a:r>
              <a:rPr lang="ja-JP" altLang="en-US" sz="1600" b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震度</a:t>
            </a:r>
            <a:r>
              <a:rPr lang="en-US" altLang="ja-JP" sz="1600" b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</a:t>
            </a:r>
            <a:r>
              <a:rPr lang="ja-JP" altLang="en-US" sz="1600" b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クラス以上の揺れを検知すると自動で点灯</a:t>
            </a:r>
            <a:endParaRPr lang="en-US" altLang="ja-JP" sz="1600" b="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lnSpc>
                <a:spcPts val="1300"/>
              </a:lnSpc>
              <a:buNone/>
            </a:pPr>
            <a:r>
              <a:rPr lang="ja-JP" altLang="en-US" sz="1600" b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検知後約</a:t>
            </a:r>
            <a:r>
              <a:rPr lang="en-US" altLang="ja-JP" sz="1600" b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25</a:t>
            </a:r>
            <a:r>
              <a:rPr lang="ja-JP" altLang="en-US" sz="1600" b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分間光り続けます</a:t>
            </a:r>
            <a:r>
              <a:rPr lang="ja-JP" altLang="en-US" sz="1600" b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（リセットボタンを押せば消灯）</a:t>
            </a:r>
            <a:endParaRPr lang="en-US" altLang="ja-JP" sz="1600" b="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コンテンツ プレースホルダー 4"/>
          <p:cNvSpPr txBox="1">
            <a:spLocks/>
          </p:cNvSpPr>
          <p:nvPr/>
        </p:nvSpPr>
        <p:spPr bwMode="auto">
          <a:xfrm>
            <a:off x="961802" y="2169268"/>
            <a:ext cx="6264696" cy="759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>
              <a:buNone/>
            </a:pPr>
            <a:r>
              <a:rPr lang="ja-JP" altLang="en-US" sz="1800" b="1" u="sng" kern="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■</a:t>
            </a:r>
            <a:r>
              <a:rPr lang="ja-JP" altLang="en-US" sz="1800" b="1" u="sng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ハンディライト</a:t>
            </a:r>
            <a:r>
              <a:rPr lang="ja-JP" altLang="en-US" sz="1800" b="1" u="sng" kern="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</a:t>
            </a:r>
            <a:r>
              <a:rPr lang="ja-JP" altLang="en-US" sz="1800" b="1" u="sng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しても使用可能！</a:t>
            </a:r>
            <a:endParaRPr lang="en-US" altLang="ja-JP" sz="1800" b="1" u="sng" kern="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ja-JP" altLang="en-US" sz="16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ホルダーから</a:t>
            </a:r>
            <a:r>
              <a:rPr lang="ja-JP" altLang="en-US" sz="1600" kern="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取り外すと、すぐに懐中</a:t>
            </a:r>
            <a:r>
              <a:rPr lang="ja-JP" altLang="en-US" sz="16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電灯として</a:t>
            </a:r>
            <a:r>
              <a:rPr lang="ja-JP" altLang="en-US" sz="1600" kern="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使用</a:t>
            </a:r>
            <a:r>
              <a:rPr lang="ja-JP" altLang="en-US" sz="16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できます</a:t>
            </a:r>
            <a:endParaRPr lang="en-US" altLang="ja-JP" sz="1600" kern="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コンテンツ プレースホルダー 4"/>
          <p:cNvSpPr txBox="1">
            <a:spLocks/>
          </p:cNvSpPr>
          <p:nvPr/>
        </p:nvSpPr>
        <p:spPr bwMode="auto">
          <a:xfrm>
            <a:off x="939509" y="1446712"/>
            <a:ext cx="6264696" cy="74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ja-JP" altLang="en-US" sz="1800" b="1" u="sng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■</a:t>
            </a:r>
            <a:r>
              <a:rPr lang="ja-JP" altLang="en-US" sz="1800" b="1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人感</a:t>
            </a:r>
            <a:r>
              <a:rPr lang="ja-JP" altLang="en-US" sz="1800" b="1" u="sng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センサーライト機能！</a:t>
            </a:r>
            <a:endParaRPr lang="en-US" altLang="ja-JP" sz="1800" b="1" u="sng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暗い場所で人を検知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すると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、素早く自動で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点灯します（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約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秒）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コンテンツ プレースホルダー 4"/>
          <p:cNvSpPr txBox="1">
            <a:spLocks/>
          </p:cNvSpPr>
          <p:nvPr/>
        </p:nvSpPr>
        <p:spPr bwMode="auto">
          <a:xfrm>
            <a:off x="982703" y="2893029"/>
            <a:ext cx="6496418" cy="1184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ja-JP" altLang="en-US" sz="1800" b="1" u="sng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■電池</a:t>
            </a:r>
            <a:r>
              <a:rPr lang="ja-JP" altLang="en-US" sz="1800" b="1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切れお知らせ機能付き！</a:t>
            </a:r>
            <a:endParaRPr lang="en-US" altLang="ja-JP" sz="1800" b="1" u="sng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電池切れが近くなったら、製品上部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が自動点灯しますので</a:t>
            </a:r>
            <a:endParaRPr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lnSpc>
                <a:spcPts val="1500"/>
              </a:lnSpc>
              <a:buNone/>
            </a:pP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“いざ”と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いう時の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ための「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電池切れ」を未然に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防ぎます</a:t>
            </a:r>
            <a:endParaRPr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lnSpc>
                <a:spcPts val="1500"/>
              </a:lnSpc>
              <a:buNone/>
            </a:pP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ホルダー裏に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予備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電池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収納が可能なので、点灯時は交換して下さい</a:t>
            </a:r>
            <a:endParaRPr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48" y="2207679"/>
            <a:ext cx="650643" cy="739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07" y="1372420"/>
            <a:ext cx="639451" cy="739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15" y="3059171"/>
            <a:ext cx="681768" cy="837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16" y="4794839"/>
            <a:ext cx="681096" cy="837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タイトル 1"/>
          <p:cNvSpPr txBox="1">
            <a:spLocks/>
          </p:cNvSpPr>
          <p:nvPr/>
        </p:nvSpPr>
        <p:spPr>
          <a:xfrm>
            <a:off x="457200" y="274638"/>
            <a:ext cx="8229600" cy="49006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マモリア</a:t>
            </a:r>
            <a:r>
              <a:rPr lang="ja-JP" altLang="en-US" sz="28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の特徴</a:t>
            </a:r>
            <a:endParaRPr lang="ja-JP" altLang="en-US" sz="28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55940" y="895324"/>
            <a:ext cx="4680000" cy="400110"/>
          </a:xfrm>
          <a:prstGeom prst="rect">
            <a:avLst/>
          </a:prstGeom>
          <a:solidFill>
            <a:srgbClr val="F1960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≪日　常≫　日常の生活で点灯</a:t>
            </a:r>
            <a:endParaRPr kumimoji="1" lang="ja-JP" altLang="en-US" sz="20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55940" y="4230645"/>
            <a:ext cx="4680000" cy="400110"/>
          </a:xfrm>
          <a:prstGeom prst="rect">
            <a:avLst/>
          </a:prstGeom>
          <a:solidFill>
            <a:srgbClr val="E67C7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≪非常時（震災時）≫　いざ点灯</a:t>
            </a:r>
            <a:endParaRPr kumimoji="1" lang="ja-JP" altLang="en-US" sz="20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179511" y="5877272"/>
            <a:ext cx="8606243" cy="648072"/>
          </a:xfrm>
          <a:prstGeom prst="roundRect">
            <a:avLst/>
          </a:prstGeom>
          <a:solidFill>
            <a:srgbClr val="E67C7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ちょっとした明かりが必要な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場所に置けば、</a:t>
            </a: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”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いざ</a:t>
            </a: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”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の時の備え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して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安心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です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ホルダー型なので、壁付け・据置きどちらでも設置が可能です。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430" y="895324"/>
            <a:ext cx="1379481" cy="113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723" y="2165448"/>
            <a:ext cx="1339032" cy="1021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120" y="3327150"/>
            <a:ext cx="1284341" cy="1139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121" y="4552142"/>
            <a:ext cx="1284892" cy="1089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正方形/長方形 27"/>
          <p:cNvSpPr/>
          <p:nvPr/>
        </p:nvSpPr>
        <p:spPr>
          <a:xfrm>
            <a:off x="4355976" y="6623050"/>
            <a:ext cx="36004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5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95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 descr="N:\商品企画ｸﾞﾙｰﾌﾟ\01.担当者\春日\石田\IMG_01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33" y="2096094"/>
            <a:ext cx="1826055" cy="444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893" y="2054268"/>
            <a:ext cx="1926480" cy="448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solidFill>
            <a:srgbClr val="0070C0"/>
          </a:solidFill>
        </p:spPr>
        <p:txBody>
          <a:bodyPr anchor="ctr">
            <a:noAutofit/>
          </a:bodyPr>
          <a:lstStyle/>
          <a:p>
            <a:r>
              <a:rPr kumimoji="1" lang="ja-JP" altLang="en-US" sz="2800" dirty="0" smtClean="0">
                <a:solidFill>
                  <a:schemeClr val="bg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製品構成</a:t>
            </a:r>
            <a:endParaRPr kumimoji="1" lang="ja-JP" altLang="en-US" sz="2800" dirty="0">
              <a:solidFill>
                <a:schemeClr val="bg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10922" y="836712"/>
            <a:ext cx="8681558" cy="646331"/>
          </a:xfrm>
          <a:prstGeom prst="rect">
            <a:avLst/>
          </a:prstGeom>
          <a:solidFill>
            <a:srgbClr val="723CFA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製品・操作は</a:t>
            </a:r>
            <a:r>
              <a:rPr kumimoji="1" lang="ja-JP" altLang="en-US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シンプル設計</a:t>
            </a:r>
            <a:endParaRPr kumimoji="1" lang="en-US" altLang="ja-JP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ホルダーが製品を抱きかかえて</a:t>
            </a:r>
            <a:r>
              <a:rPr lang="ja-JP" altLang="en-US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守っている（安全・安心を守る）デザイン</a:t>
            </a:r>
            <a:endParaRPr lang="en-US" altLang="ja-JP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83" name="グループ化 82"/>
          <p:cNvGrpSpPr/>
          <p:nvPr/>
        </p:nvGrpSpPr>
        <p:grpSpPr>
          <a:xfrm>
            <a:off x="218771" y="1559536"/>
            <a:ext cx="8726411" cy="4577837"/>
            <a:chOff x="218770" y="1767642"/>
            <a:chExt cx="8726411" cy="4273154"/>
          </a:xfrm>
        </p:grpSpPr>
        <p:cxnSp>
          <p:nvCxnSpPr>
            <p:cNvPr id="73" name="直線コネクタ 72"/>
            <p:cNvCxnSpPr/>
            <p:nvPr/>
          </p:nvCxnSpPr>
          <p:spPr>
            <a:xfrm>
              <a:off x="8332408" y="2413973"/>
              <a:ext cx="15993" cy="15241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0" name="グループ化 79"/>
            <p:cNvGrpSpPr/>
            <p:nvPr/>
          </p:nvGrpSpPr>
          <p:grpSpPr>
            <a:xfrm>
              <a:off x="218770" y="1798508"/>
              <a:ext cx="8129631" cy="4242288"/>
              <a:chOff x="218770" y="1798508"/>
              <a:chExt cx="8129631" cy="4242288"/>
            </a:xfrm>
          </p:grpSpPr>
          <p:sp>
            <p:nvSpPr>
              <p:cNvPr id="30" name="テキスト ボックス 29"/>
              <p:cNvSpPr txBox="1"/>
              <p:nvPr/>
            </p:nvSpPr>
            <p:spPr>
              <a:xfrm>
                <a:off x="218770" y="4042860"/>
                <a:ext cx="2507448" cy="603314"/>
              </a:xfrm>
              <a:prstGeom prst="rect">
                <a:avLst/>
              </a:prstGeom>
              <a:solidFill>
                <a:srgbClr val="686DCE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200" b="1" dirty="0" smtClean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■モード切替スイッチ</a:t>
                </a:r>
                <a:endParaRPr kumimoji="1" lang="en-US" altLang="ja-JP" sz="1200" b="1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r>
                  <a:rPr kumimoji="1" lang="ja-JP" altLang="en-US" sz="1200" dirty="0" smtClean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上段：</a:t>
                </a:r>
                <a:r>
                  <a:rPr lang="ja-JP" altLang="en-US" sz="1200" dirty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電源ＯＦＦ</a:t>
                </a:r>
                <a:endParaRPr lang="en-US" altLang="ja-JP" sz="12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r>
                  <a:rPr lang="ja-JP" altLang="en-US" sz="1200" dirty="0" smtClean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下段：振動検知＋人感検知モード</a:t>
                </a:r>
                <a:endParaRPr lang="en-US" altLang="ja-JP" sz="1200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43" name="テキスト ボックス 42"/>
              <p:cNvSpPr txBox="1"/>
              <p:nvPr/>
            </p:nvSpPr>
            <p:spPr>
              <a:xfrm>
                <a:off x="233168" y="5324158"/>
                <a:ext cx="2507448" cy="430938"/>
              </a:xfrm>
              <a:prstGeom prst="rect">
                <a:avLst/>
              </a:prstGeom>
              <a:solidFill>
                <a:srgbClr val="686DCE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200" b="1" dirty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■</a:t>
                </a:r>
                <a:r>
                  <a:rPr lang="ja-JP" altLang="en-US" sz="1200" b="1" dirty="0" smtClean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リセットスイッチ</a:t>
                </a:r>
                <a:endParaRPr lang="en-US" altLang="ja-JP" sz="1200" b="1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r>
                  <a:rPr lang="ja-JP" altLang="en-US" sz="1200" dirty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点灯</a:t>
                </a:r>
                <a:r>
                  <a:rPr lang="ja-JP" altLang="en-US" sz="1200" dirty="0" smtClean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したＬＥＤを消灯させる</a:t>
                </a:r>
                <a:endParaRPr lang="en-US" altLang="ja-JP" sz="1200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47" name="テキスト ボックス 46"/>
              <p:cNvSpPr txBox="1"/>
              <p:nvPr/>
            </p:nvSpPr>
            <p:spPr>
              <a:xfrm>
                <a:off x="233167" y="1798508"/>
                <a:ext cx="2507448" cy="430938"/>
              </a:xfrm>
              <a:prstGeom prst="rect">
                <a:avLst/>
              </a:prstGeom>
              <a:solidFill>
                <a:srgbClr val="686DCE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200" b="1" dirty="0" smtClean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■電池切れお知らせ点灯</a:t>
                </a:r>
                <a:endParaRPr lang="en-US" altLang="ja-JP" sz="1200" b="1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r>
                  <a:rPr lang="ja-JP" altLang="en-US" sz="1200" dirty="0" smtClean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電池残量が低下すると点灯します</a:t>
                </a:r>
                <a:endParaRPr lang="en-US" altLang="ja-JP" sz="1200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4237654" y="2090808"/>
                <a:ext cx="1577999" cy="430938"/>
              </a:xfrm>
              <a:prstGeom prst="rect">
                <a:avLst/>
              </a:prstGeom>
              <a:solidFill>
                <a:srgbClr val="686DCE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200" b="1" dirty="0" smtClean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■焦電センサ</a:t>
                </a:r>
                <a:endParaRPr lang="en-US" altLang="ja-JP" sz="1200" b="1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r>
                  <a:rPr lang="ja-JP" altLang="en-US" sz="1200" dirty="0" smtClean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人を検知するセンサ</a:t>
                </a:r>
                <a:endParaRPr lang="en-US" altLang="ja-JP" sz="1200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56" name="テキスト ボックス 55"/>
              <p:cNvSpPr txBox="1"/>
              <p:nvPr/>
            </p:nvSpPr>
            <p:spPr>
              <a:xfrm>
                <a:off x="4499993" y="4139255"/>
                <a:ext cx="1584176" cy="603314"/>
              </a:xfrm>
              <a:prstGeom prst="rect">
                <a:avLst/>
              </a:prstGeom>
              <a:solidFill>
                <a:srgbClr val="686DCE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200" b="1" dirty="0" smtClean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■ホルダレンズ</a:t>
                </a:r>
                <a:endParaRPr lang="en-US" altLang="ja-JP" sz="1200" b="1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r>
                  <a:rPr lang="ja-JP" altLang="en-US" sz="1200" dirty="0" smtClean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マモリア本体からの</a:t>
                </a:r>
                <a:endParaRPr lang="en-US" altLang="ja-JP" sz="1200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r>
                  <a:rPr lang="ja-JP" altLang="en-US" sz="1200" dirty="0" smtClean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ＬＥＤ光を拡散する</a:t>
                </a:r>
                <a:endParaRPr lang="en-US" altLang="ja-JP" sz="1200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cxnSp>
            <p:nvCxnSpPr>
              <p:cNvPr id="11" name="直線コネクタ 10"/>
              <p:cNvCxnSpPr>
                <a:stCxn id="47" idx="3"/>
              </p:cNvCxnSpPr>
              <p:nvPr/>
            </p:nvCxnSpPr>
            <p:spPr>
              <a:xfrm>
                <a:off x="2740615" y="2013978"/>
                <a:ext cx="543909" cy="153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コネクタ 12"/>
              <p:cNvCxnSpPr/>
              <p:nvPr/>
            </p:nvCxnSpPr>
            <p:spPr>
              <a:xfrm>
                <a:off x="3284524" y="2029341"/>
                <a:ext cx="324036" cy="453037"/>
              </a:xfrm>
              <a:prstGeom prst="line">
                <a:avLst/>
              </a:prstGeom>
              <a:ln w="28575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線コネクタ 57"/>
              <p:cNvCxnSpPr/>
              <p:nvPr/>
            </p:nvCxnSpPr>
            <p:spPr>
              <a:xfrm flipV="1">
                <a:off x="3608560" y="2907743"/>
                <a:ext cx="1133310" cy="2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線コネクタ 58"/>
              <p:cNvCxnSpPr/>
              <p:nvPr/>
            </p:nvCxnSpPr>
            <p:spPr>
              <a:xfrm flipV="1">
                <a:off x="4741870" y="2552474"/>
                <a:ext cx="190170" cy="35526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線コネクタ 61"/>
              <p:cNvCxnSpPr>
                <a:stCxn id="30" idx="3"/>
              </p:cNvCxnSpPr>
              <p:nvPr/>
            </p:nvCxnSpPr>
            <p:spPr>
              <a:xfrm>
                <a:off x="2726218" y="4344517"/>
                <a:ext cx="801360" cy="27625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線コネクタ 62"/>
              <p:cNvCxnSpPr/>
              <p:nvPr/>
            </p:nvCxnSpPr>
            <p:spPr>
              <a:xfrm flipV="1">
                <a:off x="2740615" y="5559960"/>
                <a:ext cx="543909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線コネクタ 63"/>
              <p:cNvCxnSpPr/>
              <p:nvPr/>
            </p:nvCxnSpPr>
            <p:spPr>
              <a:xfrm flipV="1">
                <a:off x="3284524" y="5193067"/>
                <a:ext cx="243054" cy="361923"/>
              </a:xfrm>
              <a:prstGeom prst="line">
                <a:avLst/>
              </a:prstGeom>
              <a:ln w="28575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線コネクタ 64"/>
              <p:cNvCxnSpPr/>
              <p:nvPr/>
            </p:nvCxnSpPr>
            <p:spPr>
              <a:xfrm>
                <a:off x="5228110" y="4835595"/>
                <a:ext cx="31985" cy="119072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コネクタ 71"/>
              <p:cNvCxnSpPr/>
              <p:nvPr/>
            </p:nvCxnSpPr>
            <p:spPr>
              <a:xfrm>
                <a:off x="5244102" y="6034679"/>
                <a:ext cx="801360" cy="6117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線コネクタ 76"/>
              <p:cNvCxnSpPr/>
              <p:nvPr/>
            </p:nvCxnSpPr>
            <p:spPr>
              <a:xfrm>
                <a:off x="7668344" y="3941986"/>
                <a:ext cx="680057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テキスト ボックス 33"/>
            <p:cNvSpPr txBox="1"/>
            <p:nvPr/>
          </p:nvSpPr>
          <p:spPr>
            <a:xfrm>
              <a:off x="7361005" y="1767642"/>
              <a:ext cx="1584176" cy="603314"/>
            </a:xfrm>
            <a:prstGeom prst="rect">
              <a:avLst/>
            </a:prstGeom>
            <a:solidFill>
              <a:srgbClr val="686DCE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1200" b="1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■電池ホルダー</a:t>
              </a:r>
              <a:endParaRPr lang="en-US" altLang="ja-JP" sz="1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1200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予備の電池を付けることが出来る</a:t>
              </a:r>
              <a:endParaRPr lang="en-US" altLang="ja-JP" sz="1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31" name="正方形/長方形 30"/>
          <p:cNvSpPr/>
          <p:nvPr/>
        </p:nvSpPr>
        <p:spPr>
          <a:xfrm>
            <a:off x="4355976" y="6612417"/>
            <a:ext cx="36004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6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60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5187480"/>
              </p:ext>
            </p:extLst>
          </p:nvPr>
        </p:nvGraphicFramePr>
        <p:xfrm>
          <a:off x="457200" y="1196975"/>
          <a:ext cx="8075240" cy="4714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4541"/>
                <a:gridCol w="1984059"/>
                <a:gridCol w="457860"/>
                <a:gridCol w="4248780"/>
              </a:tblGrid>
              <a:tr h="370840">
                <a:tc gridSpan="3">
                  <a:txBody>
                    <a:bodyPr/>
                    <a:lstStyle/>
                    <a:p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電源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単四形アルカリ乾電池</a:t>
                      </a:r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×</a:t>
                      </a:r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３　</a:t>
                      </a:r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※</a:t>
                      </a:r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別売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点灯保持時間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検振時　約２５分　　人感時　約１０秒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外形寸法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高さ　１３３ｍｍ　</a:t>
                      </a:r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×</a:t>
                      </a:r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　直径　４９ｍｍ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検振の目安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震度４相当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人感センサー起動開始照度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約５ｌｘ以下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光源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０．５Ｗ　ＬＥＤ　</a:t>
                      </a:r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×</a:t>
                      </a:r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　１灯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電池寿命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連続点灯させた場合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約１０時間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人感点灯した場合</a:t>
                      </a:r>
                      <a:endParaRPr kumimoji="1" lang="en-US" altLang="ja-JP" b="1" dirty="0" smtClean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（一日（１０回））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約６ヵ月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gridSpan="4">
                  <a:txBody>
                    <a:bodyPr/>
                    <a:lstStyle/>
                    <a:p>
                      <a:endParaRPr kumimoji="1" lang="ja-JP" altLang="en-US" b="1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9441">
                <a:tc gridSpan="2">
                  <a:txBody>
                    <a:bodyPr/>
                    <a:lstStyle/>
                    <a:p>
                      <a:pPr algn="l"/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付属品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ストラップ</a:t>
                      </a:r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×</a:t>
                      </a:r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１　両面テープ</a:t>
                      </a:r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×</a:t>
                      </a:r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２　ネジ</a:t>
                      </a:r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×</a:t>
                      </a:r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２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solidFill>
            <a:srgbClr val="0070C0"/>
          </a:solidFill>
        </p:spPr>
        <p:txBody>
          <a:bodyPr anchor="ctr">
            <a:noAutofit/>
          </a:bodyPr>
          <a:lstStyle/>
          <a:p>
            <a:r>
              <a:rPr kumimoji="1" lang="ja-JP" altLang="en-US" sz="2800" dirty="0" smtClean="0">
                <a:solidFill>
                  <a:schemeClr val="bg1"/>
                </a:solidFill>
                <a:effectLst/>
              </a:rPr>
              <a:t>製品</a:t>
            </a:r>
            <a:r>
              <a:rPr lang="ja-JP" altLang="en-US" sz="2800" dirty="0">
                <a:solidFill>
                  <a:schemeClr val="bg1"/>
                </a:solidFill>
              </a:rPr>
              <a:t>仕様</a:t>
            </a:r>
            <a:endParaRPr kumimoji="1" lang="ja-JP" altLang="en-US" sz="2800" dirty="0">
              <a:solidFill>
                <a:schemeClr val="bg1"/>
              </a:solidFill>
              <a:effectLst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355976" y="6525344"/>
            <a:ext cx="36004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223791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solidFill>
            <a:srgbClr val="0070C0"/>
          </a:solidFill>
        </p:spPr>
        <p:txBody>
          <a:bodyPr anchor="ctr">
            <a:noAutofit/>
          </a:bodyPr>
          <a:lstStyle/>
          <a:p>
            <a:r>
              <a:rPr kumimoji="1" lang="ja-JP" altLang="en-US" sz="2800" dirty="0" smtClean="0">
                <a:solidFill>
                  <a:schemeClr val="bg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競合他社</a:t>
            </a:r>
            <a:r>
              <a:rPr lang="ja-JP" altLang="en-US" sz="28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比較（感震時点灯）</a:t>
            </a:r>
            <a:endParaRPr kumimoji="1" lang="ja-JP" altLang="en-US" sz="2800" dirty="0">
              <a:solidFill>
                <a:schemeClr val="bg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aphicFrame>
        <p:nvGraphicFramePr>
          <p:cNvPr id="12" name="Group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19474"/>
              </p:ext>
            </p:extLst>
          </p:nvPr>
        </p:nvGraphicFramePr>
        <p:xfrm>
          <a:off x="179512" y="781236"/>
          <a:ext cx="8424936" cy="5848044"/>
        </p:xfrm>
        <a:graphic>
          <a:graphicData uri="http://schemas.openxmlformats.org/drawingml/2006/table">
            <a:tbl>
              <a:tblPr/>
              <a:tblGrid>
                <a:gridCol w="1368152"/>
                <a:gridCol w="1224136"/>
                <a:gridCol w="1224136"/>
                <a:gridCol w="1080120"/>
                <a:gridCol w="1224136"/>
                <a:gridCol w="1152128"/>
                <a:gridCol w="1152128"/>
              </a:tblGrid>
              <a:tr h="12796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4401" marR="84401" marT="45725" marB="4572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4401" marR="84401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3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4401" marR="84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3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4401" marR="84401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3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4401" marR="84401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3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4401" marR="84401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3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4401" marR="84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37FF"/>
                    </a:solidFill>
                  </a:tcPr>
                </a:tc>
              </a:tr>
              <a:tr h="2792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充電方式・充電時間</a:t>
                      </a:r>
                    </a:p>
                  </a:txBody>
                  <a:tcPr marL="84401" marR="84401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単４乾電池</a:t>
                      </a: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 X 3</a:t>
                      </a: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本</a:t>
                      </a:r>
                    </a:p>
                  </a:txBody>
                  <a:tcPr marL="84401" marR="84401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単</a:t>
                      </a: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3</a:t>
                      </a: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乾電池 </a:t>
                      </a: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X </a:t>
                      </a: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３本</a:t>
                      </a:r>
                    </a:p>
                  </a:txBody>
                  <a:tcPr marL="84401" marR="84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単</a:t>
                      </a: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3</a:t>
                      </a: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乾電池Ｘ４本</a:t>
                      </a:r>
                    </a:p>
                  </a:txBody>
                  <a:tcPr marL="84401" marR="84401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コンセント・</a:t>
                      </a: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30</a:t>
                      </a: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時間</a:t>
                      </a:r>
                    </a:p>
                  </a:txBody>
                  <a:tcPr marL="84401" marR="84401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コンセント・</a:t>
                      </a: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48</a:t>
                      </a: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時間</a:t>
                      </a:r>
                    </a:p>
                  </a:txBody>
                  <a:tcPr marL="84401" marR="84401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コンセント・</a:t>
                      </a: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24</a:t>
                      </a: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時間</a:t>
                      </a:r>
                    </a:p>
                  </a:txBody>
                  <a:tcPr marL="84401" marR="84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蓄電池</a:t>
                      </a: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（容量・電池寿命）</a:t>
                      </a:r>
                    </a:p>
                  </a:txBody>
                  <a:tcPr marL="84401" marR="84401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－</a:t>
                      </a:r>
                    </a:p>
                  </a:txBody>
                  <a:tcPr marL="84401" marR="84401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－</a:t>
                      </a:r>
                    </a:p>
                  </a:txBody>
                  <a:tcPr marL="84401" marR="84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－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4401" marR="84401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ニッケル水素</a:t>
                      </a:r>
                      <a:endParaRPr kumimoji="1" lang="en-US" altLang="ja-JP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（約</a:t>
                      </a: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2</a:t>
                      </a: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年）</a:t>
                      </a:r>
                      <a:endParaRPr kumimoji="1" lang="en-US" altLang="ja-JP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（</a:t>
                      </a: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3.6V300mA</a:t>
                      </a: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）</a:t>
                      </a:r>
                    </a:p>
                  </a:txBody>
                  <a:tcPr marL="84401" marR="84401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ニッケル水素</a:t>
                      </a:r>
                      <a:endParaRPr kumimoji="1" lang="en-US" altLang="ja-JP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（約</a:t>
                      </a: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3</a:t>
                      </a: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年）（</a:t>
                      </a: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3.6V650mAh</a:t>
                      </a: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）</a:t>
                      </a:r>
                    </a:p>
                  </a:txBody>
                  <a:tcPr marL="84401" marR="84401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ニッケル水素（</a:t>
                      </a: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3.6V/770mAh</a:t>
                      </a: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）</a:t>
                      </a:r>
                    </a:p>
                  </a:txBody>
                  <a:tcPr marL="84401" marR="84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92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点灯震度</a:t>
                      </a:r>
                    </a:p>
                  </a:txBody>
                  <a:tcPr marL="84401" marR="84401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震度</a:t>
                      </a: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4</a:t>
                      </a: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相当以上</a:t>
                      </a:r>
                    </a:p>
                  </a:txBody>
                  <a:tcPr marL="84401" marR="84401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震度４程度</a:t>
                      </a:r>
                    </a:p>
                  </a:txBody>
                  <a:tcPr marL="84401" marR="84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震度４相当以上</a:t>
                      </a:r>
                    </a:p>
                  </a:txBody>
                  <a:tcPr marL="84401" marR="84401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震度４程度</a:t>
                      </a:r>
                    </a:p>
                  </a:txBody>
                  <a:tcPr marL="84401" marR="84401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震度４～５相当以上</a:t>
                      </a:r>
                    </a:p>
                  </a:txBody>
                  <a:tcPr marL="84401" marR="84401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震度４以上</a:t>
                      </a:r>
                    </a:p>
                  </a:txBody>
                  <a:tcPr marL="84401" marR="84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92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点灯時間（感震時）</a:t>
                      </a:r>
                    </a:p>
                  </a:txBody>
                  <a:tcPr marL="84401" marR="84401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約２５分</a:t>
                      </a:r>
                    </a:p>
                  </a:txBody>
                  <a:tcPr marL="84401" marR="84401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4401" marR="84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約</a:t>
                      </a: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10</a:t>
                      </a: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分</a:t>
                      </a:r>
                    </a:p>
                  </a:txBody>
                  <a:tcPr marL="84401" marR="84401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約</a:t>
                      </a: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20</a:t>
                      </a: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分（通電状態）</a:t>
                      </a:r>
                    </a:p>
                  </a:txBody>
                  <a:tcPr marL="84401" marR="84401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約</a:t>
                      </a: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10</a:t>
                      </a: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分</a:t>
                      </a:r>
                    </a:p>
                  </a:txBody>
                  <a:tcPr marL="84401" marR="84401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約６時間（満充電）</a:t>
                      </a:r>
                    </a:p>
                  </a:txBody>
                  <a:tcPr marL="84401" marR="84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停電時点灯</a:t>
                      </a: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連続点灯時間</a:t>
                      </a:r>
                    </a:p>
                  </a:txBody>
                  <a:tcPr marL="84401" marR="84401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×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約</a:t>
                      </a: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10</a:t>
                      </a: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時間</a:t>
                      </a:r>
                    </a:p>
                  </a:txBody>
                  <a:tcPr marL="84401" marR="84401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4401" marR="84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×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Hi</a:t>
                      </a: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／約</a:t>
                      </a: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30</a:t>
                      </a: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時間</a:t>
                      </a:r>
                      <a:endParaRPr kumimoji="1" lang="en-US" altLang="ja-JP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Low</a:t>
                      </a: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／約</a:t>
                      </a: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60</a:t>
                      </a: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時間</a:t>
                      </a:r>
                    </a:p>
                  </a:txBody>
                  <a:tcPr marL="84401" marR="84401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○</a:t>
                      </a:r>
                      <a:endParaRPr kumimoji="1" lang="en-US" altLang="ja-JP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６時間以上（満充電）</a:t>
                      </a:r>
                    </a:p>
                  </a:txBody>
                  <a:tcPr marL="84401" marR="84401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○</a:t>
                      </a:r>
                      <a:endParaRPr kumimoji="1" lang="en-US" altLang="ja-JP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約６時間（満充電）</a:t>
                      </a:r>
                    </a:p>
                  </a:txBody>
                  <a:tcPr marL="84401" marR="84401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4401" marR="84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95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モード切替</a:t>
                      </a:r>
                    </a:p>
                  </a:txBody>
                  <a:tcPr marL="84401" marR="84401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ON</a:t>
                      </a: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／</a:t>
                      </a: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OFF</a:t>
                      </a:r>
                    </a:p>
                  </a:txBody>
                  <a:tcPr marL="84401" marR="84401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常時点灯／</a:t>
                      </a: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OFF</a:t>
                      </a: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／</a:t>
                      </a: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AUTO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4401" marR="84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ON</a:t>
                      </a: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／</a:t>
                      </a: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OFF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4401" marR="84401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約３０時間</a:t>
                      </a:r>
                    </a:p>
                  </a:txBody>
                  <a:tcPr marL="84401" marR="84401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ON</a:t>
                      </a: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／</a:t>
                      </a: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OFF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4401" marR="84401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常時点灯／</a:t>
                      </a: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OFF</a:t>
                      </a: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／</a:t>
                      </a: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AUTO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4401" marR="84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92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人感センサ／動作照度</a:t>
                      </a:r>
                    </a:p>
                  </a:txBody>
                  <a:tcPr marL="84401" marR="84401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〇</a:t>
                      </a:r>
                    </a:p>
                  </a:txBody>
                  <a:tcPr marL="84401" marR="84401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○／３段階</a:t>
                      </a:r>
                    </a:p>
                  </a:txBody>
                  <a:tcPr marL="84401" marR="84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×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4401" marR="84401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○</a:t>
                      </a:r>
                    </a:p>
                  </a:txBody>
                  <a:tcPr marL="84401" marR="84401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○</a:t>
                      </a:r>
                    </a:p>
                  </a:txBody>
                  <a:tcPr marL="84401" marR="84401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○／３段階</a:t>
                      </a:r>
                    </a:p>
                  </a:txBody>
                  <a:tcPr marL="84401" marR="84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95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人感検知範囲</a:t>
                      </a:r>
                    </a:p>
                  </a:txBody>
                  <a:tcPr marL="84401" marR="84401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5m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4401" marR="84401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距離約</a:t>
                      </a: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3m</a:t>
                      </a: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・水平　　　　約</a:t>
                      </a: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120°</a:t>
                      </a: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・垂直約</a:t>
                      </a: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70°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4401" marR="84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×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4401" marR="84401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○</a:t>
                      </a:r>
                    </a:p>
                  </a:txBody>
                  <a:tcPr marL="84401" marR="84401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×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4401" marR="84401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距離約</a:t>
                      </a: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3m</a:t>
                      </a: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・水平　　　　約</a:t>
                      </a: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120°</a:t>
                      </a: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・垂直約</a:t>
                      </a: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70°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4401" marR="84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92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消灯後の足元灯</a:t>
                      </a:r>
                    </a:p>
                  </a:txBody>
                  <a:tcPr marL="84401" marR="84401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〇（約１０秒）</a:t>
                      </a:r>
                    </a:p>
                  </a:txBody>
                  <a:tcPr marL="84401" marR="84401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×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4401" marR="84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×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4401" marR="84401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○</a:t>
                      </a:r>
                    </a:p>
                  </a:txBody>
                  <a:tcPr marL="84401" marR="84401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○（約３０秒）</a:t>
                      </a:r>
                    </a:p>
                  </a:txBody>
                  <a:tcPr marL="84401" marR="84401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×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4401" marR="84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92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据置設置</a:t>
                      </a:r>
                    </a:p>
                  </a:txBody>
                  <a:tcPr marL="84401" marR="84401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〇</a:t>
                      </a:r>
                    </a:p>
                  </a:txBody>
                  <a:tcPr marL="84401" marR="84401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×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4401" marR="84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×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4401" marR="84401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×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4401" marR="84401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×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4401" marR="84401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×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4401" marR="84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92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電池切れ知らせ</a:t>
                      </a:r>
                    </a:p>
                  </a:txBody>
                  <a:tcPr marL="84401" marR="84401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○（</a:t>
                      </a: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LED</a:t>
                      </a: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）</a:t>
                      </a:r>
                    </a:p>
                  </a:txBody>
                  <a:tcPr marL="84401" marR="84401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○</a:t>
                      </a:r>
                    </a:p>
                  </a:txBody>
                  <a:tcPr marL="84401" marR="84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○（赤色</a:t>
                      </a: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LED</a:t>
                      </a: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点滅）</a:t>
                      </a:r>
                    </a:p>
                  </a:txBody>
                  <a:tcPr marL="84401" marR="84401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×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4401" marR="84401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×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4401" marR="84401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○（赤色</a:t>
                      </a: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LED</a:t>
                      </a: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）</a:t>
                      </a:r>
                    </a:p>
                  </a:txBody>
                  <a:tcPr marL="84401" marR="84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92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本体価格（電池価格）</a:t>
                      </a:r>
                    </a:p>
                  </a:txBody>
                  <a:tcPr marL="84401" marR="84401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２，７５０円</a:t>
                      </a:r>
                    </a:p>
                  </a:txBody>
                  <a:tcPr marL="84401" marR="84401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２，９００円</a:t>
                      </a:r>
                    </a:p>
                  </a:txBody>
                  <a:tcPr marL="84401" marR="84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３，０００円</a:t>
                      </a:r>
                    </a:p>
                  </a:txBody>
                  <a:tcPr marL="84401" marR="84401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4,600</a:t>
                      </a: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円（</a:t>
                      </a: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2,000</a:t>
                      </a: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円）</a:t>
                      </a:r>
                    </a:p>
                  </a:txBody>
                  <a:tcPr marL="84401" marR="84401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３，８００円</a:t>
                      </a:r>
                    </a:p>
                  </a:txBody>
                  <a:tcPr marL="84401" marR="84401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５，８００円</a:t>
                      </a:r>
                    </a:p>
                  </a:txBody>
                  <a:tcPr marL="84401" marR="84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92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市場価格（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Amazon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）</a:t>
                      </a:r>
                    </a:p>
                  </a:txBody>
                  <a:tcPr marL="84401" marR="84401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－</a:t>
                      </a:r>
                    </a:p>
                  </a:txBody>
                  <a:tcPr marL="84401" marR="84401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2,030</a:t>
                      </a: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円～</a:t>
                      </a: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2,100</a:t>
                      </a: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円</a:t>
                      </a:r>
                    </a:p>
                  </a:txBody>
                  <a:tcPr marL="84401" marR="84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2,455</a:t>
                      </a: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円～</a:t>
                      </a: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3,000</a:t>
                      </a: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円</a:t>
                      </a:r>
                    </a:p>
                  </a:txBody>
                  <a:tcPr marL="84401" marR="84401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2,880</a:t>
                      </a: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円～</a:t>
                      </a: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3,958</a:t>
                      </a: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円</a:t>
                      </a:r>
                    </a:p>
                  </a:txBody>
                  <a:tcPr marL="84401" marR="84401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2,880</a:t>
                      </a: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円～</a:t>
                      </a: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3,384</a:t>
                      </a: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円</a:t>
                      </a:r>
                    </a:p>
                  </a:txBody>
                  <a:tcPr marL="84401" marR="84401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4,082</a:t>
                      </a: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円</a:t>
                      </a:r>
                    </a:p>
                  </a:txBody>
                  <a:tcPr marL="84401" marR="84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1431259" y="787232"/>
            <a:ext cx="146208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400" b="1" dirty="0" smtClean="0">
                <a:solidFill>
                  <a:schemeClr val="bg1"/>
                </a:solidFill>
                <a:ea typeface="メイリオ" pitchFamily="50" charset="-128"/>
                <a:cs typeface="メイリオ" pitchFamily="50" charset="-128"/>
              </a:rPr>
              <a:t>マモリア</a:t>
            </a:r>
            <a:endParaRPr lang="ja-JP" altLang="en-US" sz="1400" b="1" dirty="0">
              <a:solidFill>
                <a:schemeClr val="bg1"/>
              </a:solidFill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2650458" y="763147"/>
            <a:ext cx="1462088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000" b="1" dirty="0" smtClean="0">
                <a:solidFill>
                  <a:schemeClr val="bg1"/>
                </a:solidFill>
                <a:ea typeface="メイリオ" pitchFamily="50" charset="-128"/>
                <a:cs typeface="メイリオ" pitchFamily="50" charset="-128"/>
              </a:rPr>
              <a:t>セレン</a:t>
            </a:r>
            <a:endParaRPr lang="en-US" altLang="ja-JP" sz="1000" b="1" dirty="0" smtClean="0">
              <a:solidFill>
                <a:schemeClr val="bg1"/>
              </a:solidFill>
              <a:ea typeface="メイリオ" pitchFamily="50" charset="-128"/>
              <a:cs typeface="メイリオ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900" b="1" dirty="0" smtClean="0">
                <a:solidFill>
                  <a:schemeClr val="bg1"/>
                </a:solidFill>
                <a:ea typeface="メイリオ" pitchFamily="50" charset="-128"/>
                <a:cs typeface="メイリオ" pitchFamily="50" charset="-128"/>
              </a:rPr>
              <a:t>ｸﾞﾗｸﾞﾗｲﾄ</a:t>
            </a:r>
            <a:r>
              <a:rPr lang="en-US" altLang="ja-JP" sz="900" b="1" dirty="0">
                <a:solidFill>
                  <a:schemeClr val="bg1"/>
                </a:solidFill>
                <a:ea typeface="メイリオ" pitchFamily="50" charset="-128"/>
                <a:cs typeface="メイリオ" pitchFamily="50" charset="-128"/>
              </a:rPr>
              <a:t>plus</a:t>
            </a:r>
            <a:endParaRPr lang="ja-JP" altLang="en-US" sz="900" b="1" dirty="0">
              <a:solidFill>
                <a:schemeClr val="bg1"/>
              </a:solidFill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27" name="Picture 2" descr="C:\Users\hamasahi\Pictures\セレングラグライトplus（SBEM300）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561" y="1218617"/>
            <a:ext cx="725882" cy="673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3852989" y="748677"/>
            <a:ext cx="1462087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000" b="1" dirty="0" smtClean="0">
                <a:solidFill>
                  <a:schemeClr val="bg1"/>
                </a:solidFill>
                <a:ea typeface="メイリオ" pitchFamily="50" charset="-128"/>
                <a:cs typeface="メイリオ" pitchFamily="50" charset="-128"/>
              </a:rPr>
              <a:t>ピオマ</a:t>
            </a:r>
            <a:endParaRPr lang="en-US" altLang="ja-JP" sz="1000" b="1" dirty="0" smtClean="0">
              <a:solidFill>
                <a:schemeClr val="bg1"/>
              </a:solidFill>
              <a:ea typeface="メイリオ" pitchFamily="50" charset="-128"/>
              <a:cs typeface="メイリオ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900" b="1" dirty="0" smtClean="0">
                <a:solidFill>
                  <a:schemeClr val="bg1"/>
                </a:solidFill>
                <a:ea typeface="メイリオ" pitchFamily="50" charset="-128"/>
                <a:cs typeface="メイリオ" pitchFamily="50" charset="-128"/>
              </a:rPr>
              <a:t>おしらせ</a:t>
            </a:r>
            <a:r>
              <a:rPr lang="ja-JP" altLang="en-US" sz="900" b="1" dirty="0">
                <a:solidFill>
                  <a:schemeClr val="bg1"/>
                </a:solidFill>
                <a:ea typeface="メイリオ" pitchFamily="50" charset="-128"/>
                <a:cs typeface="メイリオ" pitchFamily="50" charset="-128"/>
              </a:rPr>
              <a:t>ライト</a:t>
            </a:r>
          </a:p>
        </p:txBody>
      </p:sp>
      <p:pic>
        <p:nvPicPr>
          <p:cNvPr id="29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68" y="1270742"/>
            <a:ext cx="798959" cy="5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5001067" y="742745"/>
            <a:ext cx="1463675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000" b="1" dirty="0" smtClean="0">
                <a:solidFill>
                  <a:schemeClr val="bg1"/>
                </a:solidFill>
                <a:ea typeface="メイリオ" pitchFamily="50" charset="-128"/>
                <a:cs typeface="メイリオ" pitchFamily="50" charset="-128"/>
              </a:rPr>
              <a:t>ニッタン</a:t>
            </a:r>
            <a:endParaRPr lang="en-US" altLang="ja-JP" sz="1000" b="1" dirty="0">
              <a:solidFill>
                <a:schemeClr val="bg1"/>
              </a:solidFill>
              <a:ea typeface="メイリオ" pitchFamily="50" charset="-128"/>
              <a:cs typeface="メイリオ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900" b="1" dirty="0" smtClean="0">
                <a:solidFill>
                  <a:schemeClr val="bg1"/>
                </a:solidFill>
                <a:ea typeface="メイリオ" pitchFamily="50" charset="-128"/>
                <a:cs typeface="メイリオ" pitchFamily="50" charset="-128"/>
              </a:rPr>
              <a:t>ゆれ</a:t>
            </a:r>
            <a:r>
              <a:rPr lang="ja-JP" altLang="en-US" sz="900" b="1" dirty="0">
                <a:solidFill>
                  <a:schemeClr val="bg1"/>
                </a:solidFill>
                <a:ea typeface="メイリオ" pitchFamily="50" charset="-128"/>
                <a:cs typeface="メイリオ" pitchFamily="50" charset="-128"/>
              </a:rPr>
              <a:t>タンちゃん</a:t>
            </a:r>
          </a:p>
        </p:txBody>
      </p:sp>
      <p:pic>
        <p:nvPicPr>
          <p:cNvPr id="31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198" y="1270742"/>
            <a:ext cx="769779" cy="5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6129112" y="763147"/>
            <a:ext cx="1462088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000" b="1" dirty="0">
                <a:solidFill>
                  <a:schemeClr val="bg1"/>
                </a:solidFill>
                <a:ea typeface="メイリオ" pitchFamily="50" charset="-128"/>
                <a:cs typeface="メイリオ" pitchFamily="50" charset="-128"/>
              </a:rPr>
              <a:t>ピオマ　</a:t>
            </a:r>
            <a:endParaRPr lang="en-US" altLang="ja-JP" sz="1000" b="1" dirty="0">
              <a:solidFill>
                <a:schemeClr val="bg1"/>
              </a:solidFill>
              <a:ea typeface="メイリオ" pitchFamily="50" charset="-128"/>
              <a:cs typeface="メイリオ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900" b="1" dirty="0" err="1" smtClean="0">
                <a:solidFill>
                  <a:schemeClr val="bg1"/>
                </a:solidFill>
                <a:ea typeface="メイリオ" pitchFamily="50" charset="-128"/>
                <a:cs typeface="メイリオ" pitchFamily="50" charset="-128"/>
              </a:rPr>
              <a:t>ここだよ</a:t>
            </a:r>
            <a:r>
              <a:rPr lang="ja-JP" altLang="en-US" sz="900" b="1" dirty="0">
                <a:solidFill>
                  <a:schemeClr val="bg1"/>
                </a:solidFill>
                <a:ea typeface="メイリオ" pitchFamily="50" charset="-128"/>
                <a:cs typeface="メイリオ" pitchFamily="50" charset="-128"/>
              </a:rPr>
              <a:t>ライト</a:t>
            </a:r>
          </a:p>
        </p:txBody>
      </p:sp>
      <p:pic>
        <p:nvPicPr>
          <p:cNvPr id="33" name="図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442" y="1270742"/>
            <a:ext cx="816910" cy="5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7301375" y="763147"/>
            <a:ext cx="1462087" cy="40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000" b="1" dirty="0">
                <a:solidFill>
                  <a:schemeClr val="bg1"/>
                </a:solidFill>
                <a:ea typeface="メイリオ" pitchFamily="50" charset="-128"/>
                <a:cs typeface="メイリオ" pitchFamily="50" charset="-128"/>
              </a:rPr>
              <a:t>セレン</a:t>
            </a:r>
            <a:endParaRPr lang="en-US" altLang="ja-JP" sz="1000" b="1" dirty="0">
              <a:solidFill>
                <a:schemeClr val="bg1"/>
              </a:solidFill>
              <a:ea typeface="メイリオ" pitchFamily="50" charset="-128"/>
              <a:cs typeface="メイリオ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900" b="1" dirty="0">
                <a:solidFill>
                  <a:schemeClr val="bg1"/>
                </a:solidFill>
                <a:ea typeface="メイリオ" pitchFamily="50" charset="-128"/>
                <a:cs typeface="メイリオ" pitchFamily="50" charset="-128"/>
              </a:rPr>
              <a:t>ｸﾞﾗｸﾞﾗｲﾄ</a:t>
            </a:r>
            <a:r>
              <a:rPr lang="en-US" altLang="ja-JP" sz="900" b="1" dirty="0">
                <a:solidFill>
                  <a:schemeClr val="bg1"/>
                </a:solidFill>
                <a:ea typeface="メイリオ" pitchFamily="50" charset="-128"/>
                <a:cs typeface="メイリオ" pitchFamily="50" charset="-128"/>
              </a:rPr>
              <a:t>multi</a:t>
            </a:r>
            <a:r>
              <a:rPr lang="ja-JP" altLang="en-US" sz="1000" b="1" dirty="0">
                <a:solidFill>
                  <a:schemeClr val="bg1"/>
                </a:solidFill>
                <a:ea typeface="メイリオ" pitchFamily="50" charset="-128"/>
                <a:cs typeface="メイリオ" pitchFamily="50" charset="-128"/>
              </a:rPr>
              <a:t>　　　</a:t>
            </a:r>
            <a:endParaRPr lang="ja-JP" altLang="en-US" sz="900" b="1" dirty="0">
              <a:solidFill>
                <a:schemeClr val="bg1"/>
              </a:solidFill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35" name="Picture 3" descr="C:\Users\hamasahi\Pictures\セレングラグライトmulti（SBEM515）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366" y="1270742"/>
            <a:ext cx="764347" cy="5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34269" y="1069617"/>
            <a:ext cx="456063" cy="926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111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エッセンシャル">
  <a:themeElements>
    <a:clrScheme name="エッセンシャル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エッセンシャル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エッセンシャル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4787</TotalTime>
  <Words>964</Words>
  <Application>Microsoft Office PowerPoint</Application>
  <PresentationFormat>画面に合わせる (4:3)</PresentationFormat>
  <Paragraphs>223</Paragraphs>
  <Slides>9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0" baseType="lpstr">
      <vt:lpstr>エッセンシャル</vt:lpstr>
      <vt:lpstr>PowerPoint プレゼンテーション</vt:lpstr>
      <vt:lpstr>防災意識と防災市場（防災ライト）</vt:lpstr>
      <vt:lpstr>防災ライトの現状・課題</vt:lpstr>
      <vt:lpstr>防災ライトの現状・課題をマモリアが変える</vt:lpstr>
      <vt:lpstr>マモリア製品概要</vt:lpstr>
      <vt:lpstr>PowerPoint プレゼンテーション</vt:lpstr>
      <vt:lpstr>製品構成</vt:lpstr>
      <vt:lpstr>製品仕様</vt:lpstr>
      <vt:lpstr>競合他社比較（感震時点灯）</vt:lpstr>
    </vt:vector>
  </TitlesOfParts>
  <Company>ブラザー工業株式会社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ＭＡｍｏｒｉａ ３ｒｄ</dc:title>
  <dc:creator>Kasuga, Hisanori (BEP) 春日 久徳</dc:creator>
  <cp:lastModifiedBy>hamasahi</cp:lastModifiedBy>
  <cp:revision>154</cp:revision>
  <cp:lastPrinted>2015-12-17T06:04:26Z</cp:lastPrinted>
  <dcterms:created xsi:type="dcterms:W3CDTF">2015-04-27T04:59:32Z</dcterms:created>
  <dcterms:modified xsi:type="dcterms:W3CDTF">2016-02-02T01:25:37Z</dcterms:modified>
</cp:coreProperties>
</file>